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5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6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8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6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6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B0C8-3EA4-6B48-81EF-33C522D1C9F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96AF-3E78-0041-A574-00E4B1BA6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7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Sumerian</a:t>
            </a:r>
            <a:br>
              <a:rPr lang="en-US" sz="96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</a:br>
            <a:r>
              <a:rPr lang="en-US" sz="96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Achievements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08358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31250"/>
              </p:ext>
            </p:extLst>
          </p:nvPr>
        </p:nvGraphicFramePr>
        <p:xfrm>
          <a:off x="395057" y="1008894"/>
          <a:ext cx="8195496" cy="5348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1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1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4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  What was the challenge?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  Invention that addressed the challenge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  How did the invention help</a:t>
                      </a:r>
                      <a:r>
                        <a:rPr lang="en-US" b="1" baseline="0" dirty="0" smtClean="0"/>
                        <a:t> the Sumerians?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Transporting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goods from one location to another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Symmetrical component moving in a circular motion on an axis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It allowed them to travel and trade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in different places.  It also allowed them to carry heavier loads form place to place.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They needed a faster way to cross over the water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Utilized the wind to move a boat across the water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It allowed them to travel over water and trade for important items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They needed a faster method of digging up the soil to plant seeds.  The top soil was very hard.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A wheel and a sharp, pointed blade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(stone) that cuts into the soil and turns it over.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It allowed them to plant quicker and easier than before.  When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they added oxen, it made it even easier.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It was very hot and dry in the summer and it was difficult to water their crops.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The Sumerians dug many miles of irrigation canals to carry water from the rivers to their fields.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It allowed them to have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a surplus of food and grow a wide variety of crops.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They wanted to know the right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times for plowing, planting, and protecting against the floods, harvesting and other concerns.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Observed the stars and the movement of the sun across the sky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It helped them determine the right time for plowing,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planting, protecting against floods, harvesting and other concerns.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They wanted to record information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A stylus was used for this type of writing on clay tablets,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cuneiform means “wedge shaped”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It allowed them to write about their civilization,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record information, and use it for government notes.  It also let them keep track of goods that were bartered.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22980" y="264617"/>
            <a:ext cx="6509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Sumerian Achievements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22980" y="6315534"/>
            <a:ext cx="626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Answer Key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5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#1 The Wheel</a:t>
            </a:r>
            <a:endParaRPr lang="en-US" sz="8000" dirty="0">
              <a:ln w="25400">
                <a:solidFill>
                  <a:schemeClr val="tx1"/>
                </a:solidFill>
              </a:ln>
              <a:solidFill>
                <a:schemeClr val="accent2"/>
              </a:solidFill>
              <a:effectLst>
                <a:glow rad="190500">
                  <a:schemeClr val="bg1">
                    <a:alpha val="75000"/>
                  </a:schemeClr>
                </a:glow>
              </a:effectLst>
              <a:latin typeface="Epistolar"/>
              <a:cs typeface="Episto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29008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Transporting</a:t>
            </a:r>
            <a:r>
              <a:rPr lang="en-US" sz="2800" baseline="0" dirty="0" smtClean="0"/>
              <a:t> goods from one location to another</a:t>
            </a:r>
            <a:endParaRPr lang="en-US" sz="2800" dirty="0" smtClean="0"/>
          </a:p>
          <a:p>
            <a:r>
              <a:rPr lang="en-US" sz="2800" dirty="0" smtClean="0"/>
              <a:t>Symmetrical component moving in a circular motion on an axis</a:t>
            </a:r>
          </a:p>
          <a:p>
            <a:r>
              <a:rPr lang="en-US" sz="2800" dirty="0" smtClean="0"/>
              <a:t>It allowed them to travel and trade</a:t>
            </a:r>
            <a:r>
              <a:rPr lang="en-US" sz="2800" baseline="0" dirty="0" smtClean="0"/>
              <a:t> in different places.  It also allowed them to carry heavier loads form place to place.</a:t>
            </a:r>
            <a:endParaRPr lang="en-US" sz="2800" dirty="0" smtClean="0"/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J2rthADjyFLkB1NTZxn9GXX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70" y="2368367"/>
            <a:ext cx="3619782" cy="27122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050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#2 The Sail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29008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They needed a faster way to cross over the water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Utilized the wind to move a boat across the water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allowed them to travel over water and trade for important items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a5be25ba5d6f3735311a621c81ffa2f484092382_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696" y="1975810"/>
            <a:ext cx="3426104" cy="34261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606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#3 The Plow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29008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They needed a faster method of digging up the soil to plant seeds.  The top soil was very hard.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A wheel and a sharp, pointed blade</a:t>
            </a:r>
            <a:r>
              <a:rPr lang="en-US" sz="3600" baseline="0" dirty="0" smtClean="0">
                <a:solidFill>
                  <a:srgbClr val="000000"/>
                </a:solidFill>
              </a:rPr>
              <a:t> (stone) that cuts into the soil and turns it over.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It allowed them to plant quicker and easier than before.  When</a:t>
            </a:r>
            <a:r>
              <a:rPr lang="en-US" sz="3600" baseline="0" dirty="0" smtClean="0">
                <a:solidFill>
                  <a:srgbClr val="000000"/>
                </a:solidFill>
              </a:rPr>
              <a:t> they added oxen, it made it even easier.</a:t>
            </a:r>
            <a:endParaRPr lang="en-US" sz="3600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plowroma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326" y="2480401"/>
            <a:ext cx="3810046" cy="27093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595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#4 Irrigation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2900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It was very hot and dry in the summer and it was difficult to water their crops.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Sumerians dug many miles of irrigation canals to carry water from the rivers to their fields.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allowed them to have</a:t>
            </a:r>
            <a:r>
              <a:rPr lang="en-US" baseline="0" dirty="0" smtClean="0">
                <a:solidFill>
                  <a:srgbClr val="000000"/>
                </a:solidFill>
              </a:rPr>
              <a:t> a surplus of food and grow a wide variety of crops.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38" y="2222786"/>
            <a:ext cx="3294462" cy="32507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620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#5 Calendar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29008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They wanted to know the right</a:t>
            </a:r>
            <a:r>
              <a:rPr lang="en-US" baseline="0" dirty="0" smtClean="0">
                <a:solidFill>
                  <a:srgbClr val="000000"/>
                </a:solidFill>
              </a:rPr>
              <a:t> times for plowing, planting, and protecting against the floods, harvesting and other concerns.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Observed the stars and the movement of the sun across the sky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helped them determine the right time for plowing,</a:t>
            </a:r>
            <a:r>
              <a:rPr lang="en-US" baseline="0" dirty="0" smtClean="0">
                <a:solidFill>
                  <a:srgbClr val="000000"/>
                </a:solidFill>
              </a:rPr>
              <a:t> planting, protecting against floods, harvesting and other concerns.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6c217ea3694dfe57712732a008c1939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208" y="2622885"/>
            <a:ext cx="3882733" cy="251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441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9013907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#6 Writing-Cuneiform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29008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They wanted to record information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 stylus was used for this type of writing on clay tablets,</a:t>
            </a:r>
            <a:r>
              <a:rPr lang="en-US" baseline="0" dirty="0" smtClean="0">
                <a:solidFill>
                  <a:srgbClr val="000000"/>
                </a:solidFill>
              </a:rPr>
              <a:t> cuneiform means “wedge shaped”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allowed them to write about their civilization,</a:t>
            </a:r>
            <a:r>
              <a:rPr lang="en-US" baseline="0" dirty="0" smtClean="0">
                <a:solidFill>
                  <a:srgbClr val="000000"/>
                </a:solidFill>
              </a:rPr>
              <a:t> record information, and use it for government notes.  It also let them keep track of goods that were bartered.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u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277" y="2310992"/>
            <a:ext cx="3176523" cy="33064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346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375739"/>
              </p:ext>
            </p:extLst>
          </p:nvPr>
        </p:nvGraphicFramePr>
        <p:xfrm>
          <a:off x="483255" y="1606525"/>
          <a:ext cx="8195496" cy="518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1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1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450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AGCanYouNotBold"/>
                          <a:cs typeface="AGCanYouNotBold"/>
                        </a:rPr>
                        <a:t>1.  What was the challenge?</a:t>
                      </a:r>
                      <a:endParaRPr lang="en-US" sz="1700" b="1" dirty="0">
                        <a:latin typeface="AGCanYouNotBold"/>
                        <a:cs typeface="AGCanYouNot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AGCanYouNotBold"/>
                          <a:cs typeface="AGCanYouNotBold"/>
                        </a:rPr>
                        <a:t>2.  Invention that addressed the challenge</a:t>
                      </a:r>
                      <a:endParaRPr lang="en-US" sz="1700" b="1" dirty="0">
                        <a:latin typeface="AGCanYouNotBold"/>
                        <a:cs typeface="AGCanYouNot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AGCanYouNotBold"/>
                          <a:cs typeface="AGCanYouNotBold"/>
                        </a:rPr>
                        <a:t>3.  How did the invention help</a:t>
                      </a:r>
                      <a:r>
                        <a:rPr lang="en-US" sz="1700" b="1" baseline="0" dirty="0" smtClean="0">
                          <a:latin typeface="AGCanYouNotBold"/>
                          <a:cs typeface="AGCanYouNotBold"/>
                        </a:rPr>
                        <a:t> the Sumerians?</a:t>
                      </a:r>
                      <a:endParaRPr lang="en-US" sz="1700" b="1" dirty="0">
                        <a:latin typeface="AGCanYouNotBold"/>
                        <a:cs typeface="AGCanYouNot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22980" y="264617"/>
            <a:ext cx="6509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Sumerian Achievements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83255" y="2430073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0238" y="3199914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2500" y="3976124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#3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2500" y="4699412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2500" y="5369776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#5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238" y="6180511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#6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3255" y="972503"/>
            <a:ext cx="8354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GCanYouNotBold"/>
                <a:cs typeface="AGCanYouNotBold"/>
              </a:rPr>
              <a:t>Directions:  Fill in the following chart with the achievements of Sumer.</a:t>
            </a:r>
            <a:endParaRPr lang="en-US" sz="2000" dirty="0">
              <a:latin typeface="AGCanYouNotBold"/>
              <a:cs typeface="AGCanYouNotBold"/>
            </a:endParaRPr>
          </a:p>
        </p:txBody>
      </p:sp>
    </p:spTree>
    <p:extLst>
      <p:ext uri="{BB962C8B-B14F-4D97-AF65-F5344CB8AC3E}">
        <p14:creationId xmlns:p14="http://schemas.microsoft.com/office/powerpoint/2010/main" val="33717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53919"/>
              </p:ext>
            </p:extLst>
          </p:nvPr>
        </p:nvGraphicFramePr>
        <p:xfrm>
          <a:off x="483255" y="1606525"/>
          <a:ext cx="8195496" cy="5183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1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1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450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FFFFFF"/>
                          </a:solidFill>
                          <a:latin typeface="AGCanYouNotBold"/>
                          <a:cs typeface="AGCanYouNotBold"/>
                        </a:rPr>
                        <a:t>1.  What was the challenge?</a:t>
                      </a:r>
                      <a:endParaRPr lang="en-US" sz="1700" b="1" dirty="0">
                        <a:solidFill>
                          <a:srgbClr val="FFFFFF"/>
                        </a:solidFill>
                        <a:latin typeface="AGCanYouNotBold"/>
                        <a:cs typeface="AGCanYouNot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FFFFFF"/>
                          </a:solidFill>
                          <a:latin typeface="AGCanYouNotBold"/>
                          <a:cs typeface="AGCanYouNotBold"/>
                        </a:rPr>
                        <a:t>2.  Invention that addressed the challenge</a:t>
                      </a:r>
                      <a:endParaRPr lang="en-US" sz="1700" b="1" dirty="0">
                        <a:solidFill>
                          <a:srgbClr val="FFFFFF"/>
                        </a:solidFill>
                        <a:latin typeface="AGCanYouNotBold"/>
                        <a:cs typeface="AGCanYouNot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FFFFFF"/>
                          </a:solidFill>
                          <a:latin typeface="AGCanYouNotBold"/>
                          <a:cs typeface="AGCanYouNotBold"/>
                        </a:rPr>
                        <a:t>3.  How did the invention help</a:t>
                      </a:r>
                      <a:r>
                        <a:rPr lang="en-US" sz="1700" b="1" baseline="0" dirty="0" smtClean="0">
                          <a:solidFill>
                            <a:srgbClr val="FFFFFF"/>
                          </a:solidFill>
                          <a:latin typeface="AGCanYouNotBold"/>
                          <a:cs typeface="AGCanYouNotBold"/>
                        </a:rPr>
                        <a:t> the Sumerians?</a:t>
                      </a:r>
                      <a:endParaRPr lang="en-US" sz="1700" b="1" dirty="0">
                        <a:solidFill>
                          <a:srgbClr val="FFFFFF"/>
                        </a:solidFill>
                        <a:latin typeface="AGCanYouNotBold"/>
                        <a:cs typeface="AGCanYouNotBold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2235" y="264617"/>
            <a:ext cx="6509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25400">
                  <a:solidFill>
                    <a:schemeClr val="tx1"/>
                  </a:solidFill>
                </a:ln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Sumerian Achievements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83255" y="2430073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0238" y="3199914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2500" y="3976124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#3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2500" y="4699412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2500" y="5369776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#5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238" y="6180511"/>
            <a:ext cx="7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n w="2540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glow rad="190500">
                    <a:schemeClr val="bg1">
                      <a:alpha val="75000"/>
                    </a:schemeClr>
                  </a:glow>
                </a:effectLst>
                <a:latin typeface="Epistolar"/>
                <a:cs typeface="Epistolar"/>
              </a:rPr>
              <a:t>#6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3255" y="972503"/>
            <a:ext cx="8354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GCanYouNotBold"/>
                <a:cs typeface="AGCanYouNotBold"/>
              </a:rPr>
              <a:t>Directions:  Fill in the following chart with the achievements of Sumer.</a:t>
            </a:r>
            <a:endParaRPr lang="en-US" sz="2000" dirty="0">
              <a:latin typeface="AGCanYouNotBold"/>
              <a:cs typeface="AGCanYouNotBol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6705" y="493952"/>
            <a:ext cx="2310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22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756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AGCanYouNotBold</vt:lpstr>
      <vt:lpstr>Arial</vt:lpstr>
      <vt:lpstr>Calibri</vt:lpstr>
      <vt:lpstr>Epistolar</vt:lpstr>
      <vt:lpstr>Office Theme</vt:lpstr>
      <vt:lpstr>Sumerian Achievements</vt:lpstr>
      <vt:lpstr>#1 The Wheel</vt:lpstr>
      <vt:lpstr>#2 The Sail</vt:lpstr>
      <vt:lpstr>#3 The Plow</vt:lpstr>
      <vt:lpstr>#4 Irrigation</vt:lpstr>
      <vt:lpstr>#5 Calendar</vt:lpstr>
      <vt:lpstr>#6 Writing-Cuneiform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Sumerian Achievements</dc:title>
  <dc:creator>Student</dc:creator>
  <cp:lastModifiedBy>Joel Collins</cp:lastModifiedBy>
  <cp:revision>21</cp:revision>
  <dcterms:created xsi:type="dcterms:W3CDTF">2015-06-29T06:23:51Z</dcterms:created>
  <dcterms:modified xsi:type="dcterms:W3CDTF">2018-10-01T17:53:41Z</dcterms:modified>
</cp:coreProperties>
</file>